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4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4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5338-1F9F-41DD-AE14-D90DB4EFD0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601D-18FF-498D-9D15-9620E1D2B5D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Supplementary online material of Beneficial Microbes</a:t>
            </a:r>
            <a:br>
              <a:rPr lang="en-GB" sz="1800" dirty="0"/>
            </a:br>
            <a:r>
              <a:rPr lang="en-GB" sz="1800" dirty="0"/>
              <a:t>DOI: http://</a:t>
            </a:r>
            <a:r>
              <a:rPr lang="en-GB" sz="1800" dirty="0" err="1" smtClean="0"/>
              <a:t>dx.doi.org</a:t>
            </a:r>
            <a:r>
              <a:rPr lang="en-GB" sz="1800" dirty="0" smtClean="0"/>
              <a:t>/10.3920/BM2015.0114</a:t>
            </a:r>
            <a:endParaRPr lang="en-GB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High purity </a:t>
            </a:r>
            <a:r>
              <a:rPr lang="en-GB" sz="2400" b="1" dirty="0" err="1"/>
              <a:t>galacto</a:t>
            </a:r>
            <a:r>
              <a:rPr lang="en-GB" sz="2400" b="1" dirty="0"/>
              <a:t>-oligosaccharides enhance specific </a:t>
            </a:r>
            <a:r>
              <a:rPr lang="en-GB" sz="2400" b="1" i="1" dirty="0"/>
              <a:t>Bifidobacterium </a:t>
            </a:r>
            <a:r>
              <a:rPr lang="en-GB" sz="2400" b="1" dirty="0"/>
              <a:t>species</a:t>
            </a:r>
            <a:r>
              <a:rPr lang="en-GB" sz="2400" b="1" i="1" dirty="0"/>
              <a:t> </a:t>
            </a:r>
            <a:r>
              <a:rPr lang="en-GB" sz="2400" b="1" dirty="0"/>
              <a:t>and their metabolic activity</a:t>
            </a:r>
            <a:r>
              <a:rPr lang="en-GB" sz="2400" b="1" i="1" dirty="0"/>
              <a:t> </a:t>
            </a:r>
            <a:r>
              <a:rPr lang="en-GB" sz="2400" b="1" dirty="0"/>
              <a:t>in the mouse gut microbiome</a:t>
            </a: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 </a:t>
            </a:r>
            <a:endParaRPr lang="en-GB" sz="2400" dirty="0"/>
          </a:p>
          <a:p>
            <a:pPr marL="0" indent="0">
              <a:buNone/>
            </a:pPr>
            <a:r>
              <a:rPr lang="en-GB" sz="2400" i="1" dirty="0"/>
              <a:t>A. </a:t>
            </a:r>
            <a:r>
              <a:rPr lang="en-GB" sz="2400" i="1" dirty="0" err="1" smtClean="0"/>
              <a:t>Monteagudo-Mera</a:t>
            </a:r>
            <a:r>
              <a:rPr lang="en-GB" sz="2400" i="1" dirty="0" smtClean="0"/>
              <a:t>, </a:t>
            </a:r>
            <a:r>
              <a:rPr lang="en-GB" sz="2400" i="1" dirty="0"/>
              <a:t>J.C. </a:t>
            </a:r>
            <a:r>
              <a:rPr lang="en-GB" sz="2400" i="1" dirty="0" smtClean="0"/>
              <a:t>Arthur, </a:t>
            </a:r>
            <a:r>
              <a:rPr lang="en-GB" sz="2400" i="1" dirty="0"/>
              <a:t>C. </a:t>
            </a:r>
            <a:r>
              <a:rPr lang="en-GB" sz="2400" i="1" dirty="0" err="1" smtClean="0"/>
              <a:t>Jobin</a:t>
            </a:r>
            <a:r>
              <a:rPr lang="en-GB" sz="2400" i="1" dirty="0" smtClean="0"/>
              <a:t>, </a:t>
            </a:r>
            <a:r>
              <a:rPr lang="en-GB" sz="2400" i="1" dirty="0"/>
              <a:t>T. </a:t>
            </a:r>
            <a:r>
              <a:rPr lang="en-GB" sz="2400" i="1" dirty="0" err="1" smtClean="0"/>
              <a:t>Keku</a:t>
            </a:r>
            <a:r>
              <a:rPr lang="en-GB" sz="2400" i="1" dirty="0" smtClean="0"/>
              <a:t>, </a:t>
            </a:r>
            <a:r>
              <a:rPr lang="en-GB" sz="2400" i="1" dirty="0"/>
              <a:t>J.M. </a:t>
            </a:r>
            <a:r>
              <a:rPr lang="en-GB" sz="2400" i="1" dirty="0" smtClean="0"/>
              <a:t>Bruno-</a:t>
            </a:r>
            <a:r>
              <a:rPr lang="en-GB" sz="2400" i="1" dirty="0" err="1" smtClean="0"/>
              <a:t>Barcena</a:t>
            </a:r>
            <a:r>
              <a:rPr lang="en-GB" sz="2400" i="1" dirty="0" smtClean="0"/>
              <a:t> </a:t>
            </a:r>
            <a:r>
              <a:rPr lang="en-GB" sz="2400" i="1"/>
              <a:t>and </a:t>
            </a:r>
            <a:r>
              <a:rPr lang="en-GB" sz="2400" i="1" smtClean="0"/>
              <a:t>M.A. </a:t>
            </a:r>
            <a:r>
              <a:rPr lang="en-GB" sz="2400" i="1" dirty="0" err="1" smtClean="0"/>
              <a:t>Azcarate</a:t>
            </a:r>
            <a:r>
              <a:rPr lang="en-GB" sz="2400" i="1" dirty="0" smtClean="0"/>
              <a:t>-Peril</a:t>
            </a:r>
            <a:endParaRPr lang="en-GB" sz="24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81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80229" y="-171400"/>
            <a:ext cx="10568559" cy="7227454"/>
            <a:chOff x="-280229" y="-171400"/>
            <a:chExt cx="10568559" cy="7227454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7610653"/>
                </p:ext>
              </p:extLst>
            </p:nvPr>
          </p:nvGraphicFramePr>
          <p:xfrm>
            <a:off x="4589103" y="-171400"/>
            <a:ext cx="5101004" cy="3894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Graph" r:id="rId3" imgW="4279900" imgH="3022600" progId="Origin50.Graph">
                    <p:embed/>
                  </p:oleObj>
                </mc:Choice>
                <mc:Fallback>
                  <p:oleObj name="Graph" r:id="rId3" imgW="4279900" imgH="3022600" progId="Origin50.Graph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9103" y="-171400"/>
                          <a:ext cx="5101004" cy="3894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6722600"/>
                </p:ext>
              </p:extLst>
            </p:nvPr>
          </p:nvGraphicFramePr>
          <p:xfrm>
            <a:off x="-280229" y="85562"/>
            <a:ext cx="5361843" cy="3702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Graph" r:id="rId5" imgW="4279900" imgH="3022600" progId="Origin50.Graph">
                    <p:embed/>
                  </p:oleObj>
                </mc:Choice>
                <mc:Fallback>
                  <p:oleObj name="Graph" r:id="rId5" imgW="4279900" imgH="3022600" progId="Origin50.Graph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80229" y="85562"/>
                          <a:ext cx="5361843" cy="3702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591162" y="3177707"/>
              <a:ext cx="4178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/>
                  <a:cs typeface="Arial"/>
                </a:rPr>
                <a:t>T1 T2 T3 T1 T2 T3 T1T2 T3 T1 T2 T3 T1T2 T3T1 T2 T3 T1 T2T3 </a:t>
              </a:r>
              <a:endParaRPr lang="es-ES" sz="1000" b="1" dirty="0">
                <a:latin typeface="Arial"/>
                <a:cs typeface="Arial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19428" y="3411836"/>
              <a:ext cx="4248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75450" y="3411836"/>
              <a:ext cx="4248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80306" y="3411836"/>
              <a:ext cx="4248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312059" y="3411836"/>
              <a:ext cx="4248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843808" y="3411836"/>
              <a:ext cx="4248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357632" y="3411836"/>
              <a:ext cx="4248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1560" y="3393140"/>
              <a:ext cx="4059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/>
                  <a:cs typeface="Arial"/>
                </a:rPr>
                <a:t>   M1      M2      M3      M4      M5     M6     M7</a:t>
              </a:r>
              <a:endParaRPr lang="es-ES" sz="1400" dirty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68083" y="3182497"/>
              <a:ext cx="405644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/>
                  <a:cs typeface="Arial"/>
                </a:rPr>
                <a:t>  T1 T2  T3 T1 T2 T3  T1 T2 T3  T1 T2 T3  T1 T2 T3 T1 T2  T3 </a:t>
              </a:r>
              <a:endParaRPr lang="es-ES" sz="1000" b="1" dirty="0"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18892" y="3409255"/>
              <a:ext cx="48694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Arial"/>
                  <a:cs typeface="Arial"/>
                </a:rPr>
                <a:t> </a:t>
              </a:r>
              <a:r>
                <a:rPr lang="en-US" sz="1400" dirty="0" smtClean="0">
                  <a:latin typeface="Arial"/>
                  <a:cs typeface="Arial"/>
                </a:rPr>
                <a:t> M8       M9      M10    M11    M12      M13    </a:t>
              </a:r>
              <a:endParaRPr lang="es-ES" sz="1400" dirty="0">
                <a:latin typeface="Arial"/>
                <a:cs typeface="Arial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16806" y="3717732"/>
              <a:ext cx="2079025" cy="2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50334" y="4096786"/>
              <a:ext cx="208905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latin typeface="Arial"/>
                  <a:cs typeface="Arial"/>
                </a:rPr>
                <a:t>Males</a:t>
              </a:r>
              <a:endParaRPr lang="es-ES" sz="1500" dirty="0">
                <a:latin typeface="Arial"/>
                <a:cs typeface="Arial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898828" y="3724425"/>
              <a:ext cx="13887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038795" y="4096786"/>
              <a:ext cx="137245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latin typeface="Arial"/>
                  <a:cs typeface="Arial"/>
                </a:rPr>
                <a:t>Females</a:t>
              </a:r>
              <a:endParaRPr lang="es-ES" sz="1500" dirty="0"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61352" y="307975"/>
              <a:ext cx="204655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b="1" dirty="0" smtClean="0">
                  <a:latin typeface="Arial"/>
                  <a:cs typeface="Arial"/>
                </a:rPr>
                <a:t>Control</a:t>
              </a:r>
              <a:endParaRPr lang="es-ES" sz="1900" b="1" dirty="0" smtClean="0"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4000" y="260648"/>
              <a:ext cx="2518439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 smtClean="0">
                  <a:latin typeface="Arial"/>
                  <a:cs typeface="Arial"/>
                </a:rPr>
                <a:t>GOS90</a:t>
              </a:r>
              <a:endParaRPr lang="es-ES" sz="1900" b="1" dirty="0" smtClean="0">
                <a:latin typeface="Arial"/>
                <a:cs typeface="Arial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5349314" y="4082780"/>
              <a:ext cx="3452319" cy="164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482253" y="4154787"/>
              <a:ext cx="349134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latin typeface="Arial"/>
                  <a:cs typeface="Arial"/>
                </a:rPr>
                <a:t>Females</a:t>
              </a:r>
              <a:endParaRPr lang="es-ES" sz="1500" dirty="0">
                <a:latin typeface="Arial"/>
                <a:cs typeface="Arial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885668" y="3413624"/>
              <a:ext cx="4248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45643" y="3406608"/>
              <a:ext cx="447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059938" y="3408396"/>
              <a:ext cx="447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647487" y="3410184"/>
              <a:ext cx="447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215174" y="3411972"/>
              <a:ext cx="447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762999" y="3413760"/>
              <a:ext cx="447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378688" y="3413760"/>
              <a:ext cx="447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4" descr="C:\Users\Andrus82\Documents\Picture1.png"/>
            <p:cNvPicPr>
              <a:picLocks noChangeAspect="1" noChangeArrowheads="1"/>
            </p:cNvPicPr>
            <p:nvPr/>
          </p:nvPicPr>
          <p:blipFill>
            <a:blip r:embed="rId7" cstate="print"/>
            <a:srcRect l="52227" t="14903" r="4864" b="15910"/>
            <a:stretch>
              <a:fillRect/>
            </a:stretch>
          </p:blipFill>
          <p:spPr bwMode="auto">
            <a:xfrm>
              <a:off x="7164290" y="4365105"/>
              <a:ext cx="2182501" cy="2690949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6516" y="3171450"/>
              <a:ext cx="6770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-143631" y="3420531"/>
              <a:ext cx="797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Mice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-7848" y="4107555"/>
              <a:ext cx="797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Gender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3568" y="3714667"/>
              <a:ext cx="208905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latin typeface="Arial"/>
                  <a:cs typeface="Arial"/>
                </a:rPr>
                <a:t> C1</a:t>
              </a:r>
              <a:endParaRPr lang="es-ES" sz="1500" dirty="0"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77934" y="3736744"/>
              <a:ext cx="219967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latin typeface="Arial"/>
                  <a:cs typeface="Arial"/>
                </a:rPr>
                <a:t>C2</a:t>
              </a:r>
              <a:endParaRPr lang="es-ES" sz="1500" dirty="0">
                <a:latin typeface="Arial"/>
                <a:cs typeface="Arial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484267" y="3730979"/>
              <a:ext cx="1462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210443" y="3722738"/>
              <a:ext cx="14623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364088" y="3717032"/>
              <a:ext cx="34563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latin typeface="Arial"/>
                  <a:cs typeface="Arial"/>
                </a:rPr>
                <a:t>C3                               C4</a:t>
              </a:r>
              <a:endParaRPr lang="es-ES" sz="1500" dirty="0">
                <a:latin typeface="Arial"/>
                <a:cs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64399" y="4084136"/>
              <a:ext cx="2079025" cy="2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977807" y="4084136"/>
              <a:ext cx="13887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-114761" y="3745285"/>
              <a:ext cx="797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Cage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27544" y="3151315"/>
              <a:ext cx="5925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91463" y="3400394"/>
              <a:ext cx="797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Mice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13179" y="4103348"/>
              <a:ext cx="797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Gender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506267" y="3755628"/>
              <a:ext cx="797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Cage</a:t>
              </a:r>
            </a:p>
          </p:txBody>
        </p:sp>
      </p:grpSp>
      <p:sp>
        <p:nvSpPr>
          <p:cNvPr id="48" name="TextBox 4"/>
          <p:cNvSpPr txBox="1"/>
          <p:nvPr/>
        </p:nvSpPr>
        <p:spPr>
          <a:xfrm>
            <a:off x="100839" y="5517232"/>
            <a:ext cx="6993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latin typeface="Arial"/>
                <a:cs typeface="Arial"/>
              </a:rPr>
              <a:t>Figure S1</a:t>
            </a:r>
            <a:r>
              <a:rPr lang="en-US" b="1" dirty="0">
                <a:latin typeface="Arial"/>
                <a:cs typeface="Arial"/>
              </a:rPr>
              <a:t>. </a:t>
            </a:r>
            <a:r>
              <a:rPr lang="en-US" dirty="0">
                <a:latin typeface="Arial"/>
                <a:cs typeface="Arial"/>
              </a:rPr>
              <a:t>Bacterial composition over time at phylum level in control and GOS90-fed mice. T1, T2 and T3 represent days 1, 7 and 14 respectively.</a:t>
            </a:r>
          </a:p>
          <a:p>
            <a:pPr algn="just"/>
            <a:endParaRPr lang="en-US" b="1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559194" y="4725144"/>
            <a:ext cx="43866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Arial"/>
                <a:cs typeface="Arial"/>
              </a:rPr>
              <a:t>Figure S2</a:t>
            </a:r>
            <a:r>
              <a:rPr lang="en-US" b="1" dirty="0">
                <a:latin typeface="Arial"/>
                <a:cs typeface="Arial"/>
              </a:rPr>
              <a:t>: </a:t>
            </a:r>
            <a:r>
              <a:rPr lang="en-US" dirty="0">
                <a:latin typeface="Arial"/>
                <a:cs typeface="Arial"/>
              </a:rPr>
              <a:t>Bacterial OTUs significantly</a:t>
            </a:r>
            <a:r>
              <a:rPr lang="en-US" dirty="0" smtClean="0">
                <a:latin typeface="Arial"/>
                <a:cs typeface="Arial"/>
              </a:rPr>
              <a:t>impacted </a:t>
            </a:r>
            <a:r>
              <a:rPr lang="en-US" dirty="0">
                <a:latin typeface="Arial"/>
                <a:cs typeface="Arial"/>
              </a:rPr>
              <a:t>(Steel-</a:t>
            </a:r>
            <a:r>
              <a:rPr lang="en-US" dirty="0" err="1">
                <a:latin typeface="Arial"/>
                <a:cs typeface="Arial"/>
              </a:rPr>
              <a:t>Dwass</a:t>
            </a:r>
            <a:r>
              <a:rPr lang="en-US" dirty="0">
                <a:latin typeface="Arial"/>
                <a:cs typeface="Arial"/>
              </a:rPr>
              <a:t> All Pairs </a:t>
            </a:r>
            <a:r>
              <a:rPr lang="en-US" i="1" dirty="0" smtClean="0">
                <a:latin typeface="Arial"/>
                <a:cs typeface="Arial"/>
              </a:rPr>
              <a:t>P</a:t>
            </a:r>
            <a:r>
              <a:rPr lang="en-US" dirty="0" smtClean="0">
                <a:latin typeface="Arial"/>
                <a:cs typeface="Arial"/>
              </a:rPr>
              <a:t>≤0.1</a:t>
            </a:r>
            <a:r>
              <a:rPr lang="en-US" dirty="0" smtClean="0">
                <a:latin typeface="Arial"/>
                <a:cs typeface="Arial"/>
              </a:rPr>
              <a:t>) </a:t>
            </a:r>
            <a:r>
              <a:rPr lang="en-US" dirty="0">
                <a:latin typeface="Arial"/>
                <a:cs typeface="Arial"/>
              </a:rPr>
              <a:t>by GOS90 feeding at days </a:t>
            </a:r>
            <a:r>
              <a:rPr lang="en-US" dirty="0" smtClean="0">
                <a:latin typeface="Arial"/>
                <a:cs typeface="Arial"/>
              </a:rPr>
              <a:t>7 (n=6) </a:t>
            </a:r>
            <a:r>
              <a:rPr lang="en-US" dirty="0">
                <a:latin typeface="Arial"/>
                <a:cs typeface="Arial"/>
              </a:rPr>
              <a:t>and </a:t>
            </a:r>
            <a:r>
              <a:rPr lang="en-US" dirty="0" smtClean="0">
                <a:latin typeface="Arial"/>
                <a:cs typeface="Arial"/>
              </a:rPr>
              <a:t>14 (n=6) of </a:t>
            </a:r>
            <a:r>
              <a:rPr lang="en-US" dirty="0">
                <a:latin typeface="Arial"/>
                <a:cs typeface="Arial"/>
              </a:rPr>
              <a:t>study</a:t>
            </a:r>
            <a:r>
              <a:rPr lang="en-US" dirty="0" smtClean="0">
                <a:latin typeface="Arial"/>
                <a:cs typeface="Arial"/>
              </a:rPr>
              <a:t>. Asterisk indicates </a:t>
            </a:r>
            <a:r>
              <a:rPr lang="en-US" i="1" dirty="0" smtClean="0">
                <a:latin typeface="Arial"/>
                <a:cs typeface="Arial"/>
              </a:rPr>
              <a:t>P-</a:t>
            </a:r>
            <a:r>
              <a:rPr lang="en-US" dirty="0" smtClean="0">
                <a:latin typeface="Arial"/>
                <a:cs typeface="Arial"/>
              </a:rPr>
              <a:t>values ≤0.05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>
                <a:latin typeface="Arial"/>
                <a:cs typeface="Arial"/>
              </a:rPr>
              <a:t>Error bars indicate the standard deviation.</a:t>
            </a:r>
          </a:p>
          <a:p>
            <a:pPr algn="just"/>
            <a:endParaRPr lang="en-US" b="1" dirty="0" smtClean="0">
              <a:latin typeface="Arial"/>
              <a:cs typeface="Arial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5496" y="31677"/>
            <a:ext cx="8568952" cy="6848465"/>
            <a:chOff x="35496" y="31677"/>
            <a:chExt cx="8568952" cy="6848465"/>
          </a:xfrm>
        </p:grpSpPr>
        <p:grpSp>
          <p:nvGrpSpPr>
            <p:cNvPr id="2" name="Group 1"/>
            <p:cNvGrpSpPr/>
            <p:nvPr/>
          </p:nvGrpSpPr>
          <p:grpSpPr>
            <a:xfrm>
              <a:off x="35496" y="31677"/>
              <a:ext cx="8568952" cy="6848465"/>
              <a:chOff x="35496" y="31677"/>
              <a:chExt cx="8568952" cy="6848465"/>
            </a:xfrm>
          </p:grpSpPr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57273220"/>
                  </p:ext>
                </p:extLst>
              </p:nvPr>
            </p:nvGraphicFramePr>
            <p:xfrm>
              <a:off x="140373" y="3282297"/>
              <a:ext cx="3914775" cy="3000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9" name="Graph" r:id="rId3" imgW="3886200" imgH="2971800" progId="Origin50.Graph">
                      <p:embed/>
                    </p:oleObj>
                  </mc:Choice>
                  <mc:Fallback>
                    <p:oleObj name="Graph" r:id="rId3" imgW="3886200" imgH="2971800" progId="Origin50.Graph">
                      <p:embed/>
                      <p:pic>
                        <p:nvPicPr>
                          <p:cNvPr id="0" name="Picture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0373" y="3282297"/>
                            <a:ext cx="3914775" cy="30003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18642358"/>
                  </p:ext>
                </p:extLst>
              </p:nvPr>
            </p:nvGraphicFramePr>
            <p:xfrm>
              <a:off x="35496" y="116632"/>
              <a:ext cx="3902075" cy="2987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0" name="Graph" r:id="rId5" imgW="3886200" imgH="2971800" progId="Origin50.Graph">
                      <p:embed/>
                    </p:oleObj>
                  </mc:Choice>
                  <mc:Fallback>
                    <p:oleObj name="Graph" r:id="rId5" imgW="3886200" imgH="2971800" progId="Origin50.Graph">
                      <p:embed/>
                      <p:pic>
                        <p:nvPicPr>
                          <p:cNvPr id="0" name="Picture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96" y="116632"/>
                            <a:ext cx="3902075" cy="29876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" name="TextBox 4"/>
              <p:cNvSpPr txBox="1"/>
              <p:nvPr/>
            </p:nvSpPr>
            <p:spPr>
              <a:xfrm>
                <a:off x="1024211" y="70465"/>
                <a:ext cx="20029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smtClean="0">
                    <a:latin typeface="Arial"/>
                    <a:cs typeface="Arial"/>
                  </a:rPr>
                  <a:t>Lactobacillus</a:t>
                </a:r>
                <a:r>
                  <a:rPr lang="en-US" sz="1400" b="1" dirty="0" smtClean="0">
                    <a:latin typeface="Arial"/>
                    <a:cs typeface="Arial"/>
                  </a:rPr>
                  <a:t> OTUs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V="1">
                <a:off x="521146" y="2968749"/>
                <a:ext cx="748146" cy="55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1714985" y="2968749"/>
                <a:ext cx="1626524" cy="55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39552" y="2924944"/>
                <a:ext cx="7916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Day 7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063130" y="2955424"/>
                <a:ext cx="7786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Day 14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986534" y="116632"/>
                <a:ext cx="43609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/>
                    <a:cs typeface="Arial"/>
                  </a:rPr>
                  <a:t>*</a:t>
                </a:r>
                <a:endParaRPr lang="en-US" sz="1100" dirty="0">
                  <a:latin typeface="Arial"/>
                  <a:cs typeface="Arial"/>
                </a:endParaRPr>
              </a:p>
            </p:txBody>
          </p:sp>
          <p:graphicFrame>
            <p:nvGraphicFramePr>
              <p:cNvPr id="1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44817701"/>
                  </p:ext>
                </p:extLst>
              </p:nvPr>
            </p:nvGraphicFramePr>
            <p:xfrm>
              <a:off x="4702373" y="31677"/>
              <a:ext cx="3902075" cy="2987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1" name="Graph" r:id="rId7" imgW="3886200" imgH="2971800" progId="Origin50.Graph">
                      <p:embed/>
                    </p:oleObj>
                  </mc:Choice>
                  <mc:Fallback>
                    <p:oleObj name="Graph" r:id="rId7" imgW="3886200" imgH="2971800" progId="Origin50.Graph">
                      <p:embed/>
                      <p:pic>
                        <p:nvPicPr>
                          <p:cNvPr id="0" name="Picture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02373" y="31677"/>
                            <a:ext cx="3902075" cy="29876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Box 13"/>
              <p:cNvSpPr txBox="1"/>
              <p:nvPr/>
            </p:nvSpPr>
            <p:spPr>
              <a:xfrm>
                <a:off x="5751030" y="61228"/>
                <a:ext cx="20029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err="1" smtClean="0">
                    <a:latin typeface="Arial"/>
                    <a:cs typeface="Arial"/>
                  </a:rPr>
                  <a:t>Bacteroides</a:t>
                </a:r>
                <a:r>
                  <a:rPr lang="en-US" sz="1400" b="1" dirty="0" smtClean="0">
                    <a:latin typeface="Arial"/>
                    <a:cs typeface="Arial"/>
                  </a:rPr>
                  <a:t> OTUs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125991" y="2961900"/>
                <a:ext cx="1888489" cy="83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7151102" y="2978311"/>
                <a:ext cx="748146" cy="55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5675202" y="3066977"/>
                <a:ext cx="8418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Day 7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163515" y="3075637"/>
                <a:ext cx="7786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Day 14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50088" y="3374754"/>
                <a:ext cx="20029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err="1" smtClean="0">
                    <a:latin typeface="Arial"/>
                    <a:cs typeface="Arial"/>
                  </a:rPr>
                  <a:t>Clostridiale</a:t>
                </a:r>
                <a:r>
                  <a:rPr lang="en-US" sz="1400" b="1" i="1" dirty="0" err="1" smtClean="0">
                    <a:latin typeface="Arial"/>
                    <a:cs typeface="Arial"/>
                  </a:rPr>
                  <a:t>s</a:t>
                </a:r>
                <a:r>
                  <a:rPr lang="en-US" sz="1400" b="1" dirty="0" smtClean="0">
                    <a:latin typeface="Arial"/>
                    <a:cs typeface="Arial"/>
                  </a:rPr>
                  <a:t> OTUs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95536" y="6581310"/>
                <a:ext cx="144321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err="1" smtClean="0">
                    <a:latin typeface="Arial"/>
                    <a:cs typeface="Arial"/>
                  </a:rPr>
                  <a:t>Lachnospiraceae</a:t>
                </a:r>
                <a:endParaRPr lang="en-US" sz="1200" b="1" dirty="0" smtClean="0">
                  <a:latin typeface="Arial"/>
                  <a:cs typeface="Arial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53919" y="6599240"/>
                <a:ext cx="16099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err="1" smtClean="0">
                    <a:latin typeface="Arial"/>
                    <a:cs typeface="Arial"/>
                  </a:rPr>
                  <a:t>Ruminococcaceae</a:t>
                </a:r>
                <a:r>
                  <a:rPr lang="en-US" sz="1200" b="1" dirty="0" smtClean="0">
                    <a:latin typeface="Arial"/>
                    <a:cs typeface="Arial"/>
                  </a:rPr>
                  <a:t>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420129" y="6603143"/>
                <a:ext cx="16099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/>
                    <a:cs typeface="Arial"/>
                  </a:rPr>
                  <a:t>Clostridium spp.</a:t>
                </a: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509517" y="6304292"/>
                <a:ext cx="478533" cy="88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1094297" y="6304292"/>
                <a:ext cx="625614" cy="55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37162" y="6275446"/>
                <a:ext cx="7652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Day 7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48577" y="6304291"/>
                <a:ext cx="7786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Day 14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125111" y="6303008"/>
                <a:ext cx="7554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Day 7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783903" y="6322434"/>
                <a:ext cx="7786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Day 14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V="1">
                <a:off x="2077891" y="6308749"/>
                <a:ext cx="748146" cy="55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3003413" y="6304492"/>
                <a:ext cx="434606" cy="89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3562492" y="6291435"/>
                <a:ext cx="434606" cy="89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3481389" y="6295538"/>
                <a:ext cx="8927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/>
                    <a:cs typeface="Arial"/>
                  </a:rPr>
                  <a:t>Day 7</a:t>
                </a:r>
                <a:endParaRPr lang="en-US" sz="1400" dirty="0">
                  <a:latin typeface="Arial"/>
                  <a:cs typeface="Arial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83568" y="620688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5696" y="2226350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94570" y="442764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08304" y="332656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30180" y="476672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490420" y="620688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08104" y="620688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52120" y="260648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30044" y="476672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20502" y="3573016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5943" y="3356992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67991" y="3861048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035449" y="3429000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720" y="3861048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70523" y="3645024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707904" y="5426174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674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8956" y="5295053"/>
            <a:ext cx="85842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S3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Pearson’s correlation of the Ct values obtained by conventional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qPCR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high-throughput real-time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qPCR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BioMark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Pure cultures of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Bifidobacterium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 strains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three different concentrations (25 ng/µl, 2.5 ng/µl and 0.25 ng/µl) were analyzed for each primer set.</a:t>
            </a: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70092" y="604910"/>
            <a:ext cx="9471207" cy="4012865"/>
            <a:chOff x="-70092" y="604910"/>
            <a:chExt cx="9471207" cy="401286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70092" y="1033388"/>
              <a:ext cx="5014034" cy="35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2843808" y="3491716"/>
              <a:ext cx="19694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Pearson’s r = 0.50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94474" y="4248443"/>
              <a:ext cx="25321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Ct values (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BioMark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70092" y="1125416"/>
              <a:ext cx="461665" cy="246184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Ct values (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qPCR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34227" y="604910"/>
              <a:ext cx="20526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GroEL</a:t>
              </a: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primers</a:t>
              </a: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87547" y="966323"/>
              <a:ext cx="5013568" cy="354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7380312" y="3223211"/>
              <a:ext cx="19694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Pearson’s r = 0.53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46475" y="620688"/>
              <a:ext cx="16459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16S primers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28247" y="4193882"/>
              <a:ext cx="25321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Ct values (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BioMark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14391" y="980728"/>
              <a:ext cx="461665" cy="246184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Ct values (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qPCR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223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6119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S4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Pearson’s correlations between 16S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rRNA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gro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primers for detection of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Bifidobacterium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species using high-throughput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qPCR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BioMark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732" y="188640"/>
            <a:ext cx="9443694" cy="6125689"/>
            <a:chOff x="48732" y="188640"/>
            <a:chExt cx="9443694" cy="6125689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60286" y="4340112"/>
              <a:ext cx="2683714" cy="189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520" y="2420888"/>
              <a:ext cx="2683714" cy="189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60286" y="260648"/>
              <a:ext cx="2683714" cy="189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3528" y="260648"/>
              <a:ext cx="2683495" cy="1897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1196803" y="188640"/>
              <a:ext cx="1863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B. </a:t>
              </a:r>
              <a:r>
                <a:rPr lang="en-US" sz="1600" i="1" dirty="0" err="1" smtClean="0">
                  <a:latin typeface="Arial" pitchFamily="34" charset="0"/>
                  <a:cs typeface="Arial" pitchFamily="34" charset="0"/>
                </a:rPr>
                <a:t>longum</a:t>
              </a:r>
              <a:endParaRPr lang="en-US" sz="1600" i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7704" y="1484784"/>
              <a:ext cx="24002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Pearson’s r = 0.88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96093" y="1516868"/>
              <a:ext cx="19521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Pearson’s r = 0.71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53500" y="1988840"/>
              <a:ext cx="886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16S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237123" y="906543"/>
              <a:ext cx="8640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err="1" smtClean="0">
                  <a:latin typeface="Arial" pitchFamily="34" charset="0"/>
                  <a:cs typeface="Arial" pitchFamily="34" charset="0"/>
                </a:rPr>
                <a:t>GroEL</a:t>
              </a:r>
              <a:endParaRPr lang="en-US" sz="1300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95875" y="260648"/>
              <a:ext cx="2683714" cy="189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TextBox 29"/>
            <p:cNvSpPr txBox="1"/>
            <p:nvPr/>
          </p:nvSpPr>
          <p:spPr>
            <a:xfrm>
              <a:off x="4597855" y="1988840"/>
              <a:ext cx="886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16S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2829944" y="906543"/>
              <a:ext cx="8640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err="1" smtClean="0">
                  <a:latin typeface="Arial" pitchFamily="34" charset="0"/>
                  <a:cs typeface="Arial" pitchFamily="34" charset="0"/>
                </a:rPr>
                <a:t>GroEL</a:t>
              </a:r>
              <a:endParaRPr lang="en-US" sz="13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07886" y="188640"/>
              <a:ext cx="1863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B. </a:t>
              </a:r>
              <a:r>
                <a:rPr lang="en-US" sz="1600" i="1" dirty="0" err="1" smtClean="0">
                  <a:latin typeface="Arial" pitchFamily="34" charset="0"/>
                  <a:cs typeface="Arial" pitchFamily="34" charset="0"/>
                </a:rPr>
                <a:t>lactis</a:t>
              </a:r>
              <a:endParaRPr lang="en-US" sz="1600" i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12360" y="1484784"/>
              <a:ext cx="15108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Pearson’s r = 0.82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790204" y="1988840"/>
              <a:ext cx="886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16S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5974167" y="834535"/>
              <a:ext cx="8640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err="1" smtClean="0">
                  <a:latin typeface="Arial" pitchFamily="34" charset="0"/>
                  <a:cs typeface="Arial" pitchFamily="34" charset="0"/>
                </a:rPr>
                <a:t>GroEL</a:t>
              </a:r>
              <a:endParaRPr lang="en-US" sz="13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48264" y="188640"/>
              <a:ext cx="1863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B. </a:t>
              </a:r>
              <a:r>
                <a:rPr lang="en-US" sz="1600" i="1" dirty="0" err="1" smtClean="0">
                  <a:latin typeface="Arial" pitchFamily="34" charset="0"/>
                  <a:cs typeface="Arial" pitchFamily="34" charset="0"/>
                </a:rPr>
                <a:t>adolescentis</a:t>
              </a:r>
              <a:endParaRPr lang="en-US" sz="1600" i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63688" y="3700990"/>
              <a:ext cx="1865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Pearson’s r = 0.71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40265" y="4149080"/>
              <a:ext cx="886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16S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-142783" y="3066783"/>
              <a:ext cx="8640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err="1" smtClean="0">
                  <a:latin typeface="Arial" pitchFamily="34" charset="0"/>
                  <a:cs typeface="Arial" pitchFamily="34" charset="0"/>
                </a:rPr>
                <a:t>GroEL</a:t>
              </a:r>
              <a:endParaRPr lang="en-US" sz="13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9592" y="2276872"/>
              <a:ext cx="1863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B. </a:t>
              </a:r>
              <a:r>
                <a:rPr lang="en-US" sz="1600" i="1" dirty="0" err="1" smtClean="0">
                  <a:latin typeface="Arial" pitchFamily="34" charset="0"/>
                  <a:cs typeface="Arial" pitchFamily="34" charset="0"/>
                </a:rPr>
                <a:t>gallicum</a:t>
              </a:r>
              <a:endParaRPr lang="en-US" sz="1600" i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27215" y="5472299"/>
              <a:ext cx="1665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Pearson’s r = 0.40</a:t>
              </a:r>
            </a:p>
          </p:txBody>
        </p: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60286" y="2420888"/>
              <a:ext cx="2683714" cy="189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" name="TextBox 45"/>
            <p:cNvSpPr txBox="1"/>
            <p:nvPr/>
          </p:nvSpPr>
          <p:spPr>
            <a:xfrm>
              <a:off x="7812360" y="3429000"/>
              <a:ext cx="16196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Pearson’s r = 0.68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48264" y="2370366"/>
              <a:ext cx="1863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B. </a:t>
              </a:r>
              <a:r>
                <a:rPr lang="en-US" sz="1600" i="1" dirty="0" err="1" smtClean="0">
                  <a:latin typeface="Arial" pitchFamily="34" charset="0"/>
                  <a:cs typeface="Arial" pitchFamily="34" charset="0"/>
                </a:rPr>
                <a:t>dentium</a:t>
              </a:r>
              <a:endParaRPr lang="en-US" sz="1600" i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630146" y="4149080"/>
              <a:ext cx="886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16S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6047098" y="3138791"/>
              <a:ext cx="8640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err="1" smtClean="0">
                  <a:latin typeface="Arial" pitchFamily="34" charset="0"/>
                  <a:cs typeface="Arial" pitchFamily="34" charset="0"/>
                </a:rPr>
                <a:t>GroEL</a:t>
              </a:r>
              <a:endParaRPr lang="en-US" sz="13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91680" y="5600273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Pearson’s r = 0.40</a:t>
              </a:r>
            </a:p>
          </p:txBody>
        </p:sp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1520" y="4365104"/>
              <a:ext cx="2683714" cy="189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" name="TextBox 51"/>
            <p:cNvSpPr txBox="1"/>
            <p:nvPr/>
          </p:nvSpPr>
          <p:spPr>
            <a:xfrm>
              <a:off x="1404698" y="6037330"/>
              <a:ext cx="886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16S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-178350" y="4955033"/>
              <a:ext cx="8640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err="1" smtClean="0">
                  <a:latin typeface="Arial" pitchFamily="34" charset="0"/>
                  <a:cs typeface="Arial" pitchFamily="34" charset="0"/>
                </a:rPr>
                <a:t>GroEL</a:t>
              </a:r>
              <a:endParaRPr lang="en-US" sz="13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9382" y="4437112"/>
              <a:ext cx="1863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B. </a:t>
              </a:r>
              <a:r>
                <a:rPr lang="en-US" sz="1600" i="1" dirty="0" err="1" smtClean="0">
                  <a:latin typeface="Arial" pitchFamily="34" charset="0"/>
                  <a:cs typeface="Arial" pitchFamily="34" charset="0"/>
                </a:rPr>
                <a:t>bifidum</a:t>
              </a:r>
              <a:endParaRPr lang="en-US" sz="1600" i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275856" y="4340112"/>
              <a:ext cx="2683714" cy="189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" name="TextBox 56"/>
            <p:cNvSpPr txBox="1"/>
            <p:nvPr/>
          </p:nvSpPr>
          <p:spPr>
            <a:xfrm>
              <a:off x="4860032" y="5373216"/>
              <a:ext cx="15121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Pearson’s r = 0.35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549844" y="6021288"/>
              <a:ext cx="886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16S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 rot="16200000">
              <a:off x="2966796" y="4938991"/>
              <a:ext cx="8640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err="1" smtClean="0">
                  <a:latin typeface="Arial" pitchFamily="34" charset="0"/>
                  <a:cs typeface="Arial" pitchFamily="34" charset="0"/>
                </a:rPr>
                <a:t>GroEL</a:t>
              </a:r>
              <a:endParaRPr lang="en-US" sz="13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49131" y="4361598"/>
              <a:ext cx="1863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B. </a:t>
              </a:r>
              <a:r>
                <a:rPr lang="en-US" sz="1600" i="1" dirty="0" err="1" smtClean="0">
                  <a:latin typeface="Arial" pitchFamily="34" charset="0"/>
                  <a:cs typeface="Arial" pitchFamily="34" charset="0"/>
                </a:rPr>
                <a:t>angulatum</a:t>
              </a:r>
              <a:endParaRPr lang="en-US" sz="1600" i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574180" y="6021288"/>
              <a:ext cx="886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16S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 rot="16200000">
              <a:off x="5991132" y="4938991"/>
              <a:ext cx="8640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err="1" smtClean="0">
                  <a:latin typeface="Arial" pitchFamily="34" charset="0"/>
                  <a:cs typeface="Arial" pitchFamily="34" charset="0"/>
                </a:rPr>
                <a:t>GroEL</a:t>
              </a:r>
              <a:endParaRPr lang="en-US" sz="13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92280" y="4437112"/>
              <a:ext cx="1863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B. </a:t>
              </a:r>
              <a:r>
                <a:rPr lang="en-US" sz="1600" i="1" dirty="0" err="1" smtClean="0">
                  <a:latin typeface="Arial" pitchFamily="34" charset="0"/>
                  <a:cs typeface="Arial" pitchFamily="34" charset="0"/>
                </a:rPr>
                <a:t>breve</a:t>
              </a:r>
              <a:endParaRPr lang="en-US" sz="1600" i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5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47864" y="2395896"/>
              <a:ext cx="2683714" cy="189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6" name="TextBox 65"/>
            <p:cNvSpPr txBox="1"/>
            <p:nvPr/>
          </p:nvSpPr>
          <p:spPr>
            <a:xfrm>
              <a:off x="4067944" y="2420888"/>
              <a:ext cx="1863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B. </a:t>
              </a:r>
              <a:r>
                <a:rPr lang="en-US" sz="1600" i="1" dirty="0" err="1" smtClean="0">
                  <a:latin typeface="Arial" pitchFamily="34" charset="0"/>
                  <a:cs typeface="Arial" pitchFamily="34" charset="0"/>
                </a:rPr>
                <a:t>catenulatum</a:t>
              </a:r>
              <a:endParaRPr lang="en-US" sz="1600" i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5021" y="3512041"/>
              <a:ext cx="1665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Pearson’s r = 0.56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621852" y="4149080"/>
              <a:ext cx="886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16S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 rot="16200000">
              <a:off x="2894788" y="3066783"/>
              <a:ext cx="8640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err="1" smtClean="0">
                  <a:latin typeface="Arial" pitchFamily="34" charset="0"/>
                  <a:cs typeface="Arial" pitchFamily="34" charset="0"/>
                </a:rPr>
                <a:t>GroEL</a:t>
              </a:r>
              <a:endParaRPr lang="en-US" sz="13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392</Words>
  <Application>Microsoft Office PowerPoint</Application>
  <PresentationFormat>Diavoorstelling (4:3)</PresentationFormat>
  <Paragraphs>104</Paragraphs>
  <Slides>5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Office Theme</vt:lpstr>
      <vt:lpstr>Graph</vt:lpstr>
      <vt:lpstr>Supplementary online material of Beneficial Microbes DOI: http://dx.doi.org/10.3920/BM2015.0114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Marijn van der Gaag</dc:creator>
  <cp:lastModifiedBy>Marijn van der Gaag</cp:lastModifiedBy>
  <cp:revision>14</cp:revision>
  <dcterms:created xsi:type="dcterms:W3CDTF">2015-03-22T20:34:28Z</dcterms:created>
  <dcterms:modified xsi:type="dcterms:W3CDTF">2015-12-04T11:03:50Z</dcterms:modified>
</cp:coreProperties>
</file>